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46" d="100"/>
          <a:sy n="46" d="100"/>
        </p:scale>
        <p:origin x="774"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4/7/2018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Syracuse Behavioral Healthcare</a:t>
            </a:r>
            <a:endParaRPr lang="en-US" dirty="0"/>
          </a:p>
        </p:txBody>
      </p:sp>
      <p:sp>
        <p:nvSpPr>
          <p:cNvPr id="3" name="Subtitle 2"/>
          <p:cNvSpPr>
            <a:spLocks noGrp="1"/>
          </p:cNvSpPr>
          <p:nvPr>
            <p:ph type="subTitle" idx="1"/>
          </p:nvPr>
        </p:nvSpPr>
        <p:spPr/>
        <p:txBody>
          <a:bodyPr>
            <a:normAutofit/>
          </a:bodyPr>
          <a:lstStyle/>
          <a:p>
            <a:r>
              <a:rPr lang="en-US" sz="3200" dirty="0" smtClean="0"/>
              <a:t>Opioid Treatment Program (OTP)</a:t>
            </a:r>
            <a:endParaRPr lang="en-US" sz="3200" dirty="0"/>
          </a:p>
        </p:txBody>
      </p:sp>
    </p:spTree>
    <p:extLst>
      <p:ext uri="{BB962C8B-B14F-4D97-AF65-F5344CB8AC3E}">
        <p14:creationId xmlns:p14="http://schemas.microsoft.com/office/powerpoint/2010/main" val="3239055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SBH</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3649" b="3649"/>
          <a:stretch>
            <a:fillRect/>
          </a:stretch>
        </p:blipFill>
        <p:spPr/>
      </p:pic>
      <p:sp>
        <p:nvSpPr>
          <p:cNvPr id="4" name="Text Placeholder 3"/>
          <p:cNvSpPr>
            <a:spLocks noGrp="1"/>
          </p:cNvSpPr>
          <p:nvPr>
            <p:ph type="body" sz="half" idx="2"/>
          </p:nvPr>
        </p:nvSpPr>
        <p:spPr>
          <a:xfrm>
            <a:off x="2589213" y="5367338"/>
            <a:ext cx="8915400" cy="835754"/>
          </a:xfrm>
        </p:spPr>
        <p:txBody>
          <a:bodyPr>
            <a:noAutofit/>
          </a:bodyPr>
          <a:lstStyle/>
          <a:p>
            <a:pPr algn="just"/>
            <a:r>
              <a:rPr lang="en-US" dirty="0" smtClean="0"/>
              <a:t>In the past year, Syracuse Behavioral Healthcare helped 5,544 individuals struggling with drug or alcohol substance use disorders. A complete continuum of care from Detox to Inpatient, from Outpatient Rehabilitation to Residential Rehab services, and from Ancillary Withdrawal to Medication Assisted Treatments. On 4/10/17, SBH opened its Opioid Treatment Program. </a:t>
            </a:r>
            <a:endParaRPr lang="en-US" dirty="0"/>
          </a:p>
        </p:txBody>
      </p:sp>
    </p:spTree>
    <p:extLst>
      <p:ext uri="{BB962C8B-B14F-4D97-AF65-F5344CB8AC3E}">
        <p14:creationId xmlns:p14="http://schemas.microsoft.com/office/powerpoint/2010/main" val="168967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Outpatient/OTP Services Waiting Room</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7591" b="17591"/>
          <a:stretch>
            <a:fillRect/>
          </a:stretch>
        </p:blipFill>
        <p:spPr/>
      </p:pic>
      <p:sp>
        <p:nvSpPr>
          <p:cNvPr id="4" name="Text Placeholder 3"/>
          <p:cNvSpPr>
            <a:spLocks noGrp="1"/>
          </p:cNvSpPr>
          <p:nvPr>
            <p:ph type="body" sz="half" idx="2"/>
          </p:nvPr>
        </p:nvSpPr>
        <p:spPr>
          <a:xfrm>
            <a:off x="2589213" y="5367337"/>
            <a:ext cx="8915400" cy="786327"/>
          </a:xfrm>
        </p:spPr>
        <p:txBody>
          <a:bodyPr>
            <a:normAutofit/>
          </a:bodyPr>
          <a:lstStyle/>
          <a:p>
            <a:pPr algn="just"/>
            <a:r>
              <a:rPr lang="en-US" dirty="0" smtClean="0"/>
              <a:t>SBH Outpatient Services provides a wide variety of enhanced outpatient treatment and education services for substance use disorders, mental health diagnosis, and problem gambling. Open access hours allow for patients to be seen without an appointment. OTP patients are initially screened by phone and offered an assessment if appropriate.</a:t>
            </a:r>
            <a:endParaRPr lang="en-US" dirty="0"/>
          </a:p>
        </p:txBody>
      </p:sp>
    </p:spTree>
    <p:extLst>
      <p:ext uri="{BB962C8B-B14F-4D97-AF65-F5344CB8AC3E}">
        <p14:creationId xmlns:p14="http://schemas.microsoft.com/office/powerpoint/2010/main" val="3426344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599"/>
            <a:ext cx="8915400" cy="585241"/>
          </a:xfrm>
        </p:spPr>
        <p:txBody>
          <a:bodyPr>
            <a:normAutofit/>
          </a:bodyPr>
          <a:lstStyle/>
          <a:p>
            <a:r>
              <a:rPr lang="en-US" dirty="0" smtClean="0"/>
              <a:t>Outpatient/OTP Medical Suite</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7559" b="17559"/>
          <a:stretch>
            <a:fillRect/>
          </a:stretch>
        </p:blipFill>
        <p:spPr>
          <a:xfrm>
            <a:off x="2589212" y="634964"/>
            <a:ext cx="8915400" cy="3980829"/>
          </a:xfrm>
        </p:spPr>
      </p:pic>
      <p:sp>
        <p:nvSpPr>
          <p:cNvPr id="4" name="Text Placeholder 3"/>
          <p:cNvSpPr>
            <a:spLocks noGrp="1"/>
          </p:cNvSpPr>
          <p:nvPr>
            <p:ph type="body" sz="half" idx="2"/>
          </p:nvPr>
        </p:nvSpPr>
        <p:spPr>
          <a:xfrm>
            <a:off x="2589213" y="5367337"/>
            <a:ext cx="8915400" cy="627063"/>
          </a:xfrm>
        </p:spPr>
        <p:txBody>
          <a:bodyPr>
            <a:noAutofit/>
          </a:bodyPr>
          <a:lstStyle/>
          <a:p>
            <a:pPr algn="just"/>
            <a:r>
              <a:rPr lang="en-US" dirty="0"/>
              <a:t>As part of our continuum of care, SBH offers primary care screening to measure and monitor specific health indicators </a:t>
            </a:r>
            <a:r>
              <a:rPr lang="en-US" dirty="0" smtClean="0"/>
              <a:t>associated </a:t>
            </a:r>
            <a:r>
              <a:rPr lang="en-US" dirty="0"/>
              <a:t>with increased risk of medical illness and early death. These include a Body Mass Index (BMI), Blood Pressure Screenings and Tobacco Use Screenings. </a:t>
            </a:r>
            <a:r>
              <a:rPr lang="en-US" dirty="0" smtClean="0"/>
              <a:t>Additionally, bloodwork, TB testing, and EKGs are offered on-site to better assess patient care.</a:t>
            </a:r>
            <a:endParaRPr lang="en-US" dirty="0"/>
          </a:p>
        </p:txBody>
      </p:sp>
    </p:spTree>
    <p:extLst>
      <p:ext uri="{BB962C8B-B14F-4D97-AF65-F5344CB8AC3E}">
        <p14:creationId xmlns:p14="http://schemas.microsoft.com/office/powerpoint/2010/main" val="1916968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OTP Expanded Group Room</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7575" b="17575"/>
          <a:stretch>
            <a:fillRect/>
          </a:stretch>
        </p:blipFill>
        <p:spPr/>
      </p:pic>
      <p:sp>
        <p:nvSpPr>
          <p:cNvPr id="4" name="Text Placeholder 3"/>
          <p:cNvSpPr>
            <a:spLocks noGrp="1"/>
          </p:cNvSpPr>
          <p:nvPr>
            <p:ph type="body" sz="half" idx="2"/>
          </p:nvPr>
        </p:nvSpPr>
        <p:spPr>
          <a:xfrm>
            <a:off x="2589213" y="5367338"/>
            <a:ext cx="8915400" cy="658324"/>
          </a:xfrm>
        </p:spPr>
        <p:txBody>
          <a:bodyPr>
            <a:noAutofit/>
          </a:bodyPr>
          <a:lstStyle/>
          <a:p>
            <a:pPr algn="just"/>
            <a:r>
              <a:rPr lang="en-US" dirty="0"/>
              <a:t>As a Certified Community Behavioral Health Clinic, SBH provides a comprehensive array of services necessary to create access, stabilize people in crisis, and provide the appropriate </a:t>
            </a:r>
            <a:r>
              <a:rPr lang="en-US" dirty="0" smtClean="0"/>
              <a:t>treatment for those with substance use and mental health disorders. </a:t>
            </a:r>
            <a:endParaRPr lang="en-US" dirty="0"/>
          </a:p>
        </p:txBody>
      </p:sp>
    </p:spTree>
    <p:extLst>
      <p:ext uri="{BB962C8B-B14F-4D97-AF65-F5344CB8AC3E}">
        <p14:creationId xmlns:p14="http://schemas.microsoft.com/office/powerpoint/2010/main" val="1517623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OTP Standard Group Room</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7575" b="17575"/>
          <a:stretch>
            <a:fillRect/>
          </a:stretch>
        </p:blipFill>
        <p:spPr/>
      </p:pic>
      <p:sp>
        <p:nvSpPr>
          <p:cNvPr id="4" name="Text Placeholder 3"/>
          <p:cNvSpPr>
            <a:spLocks noGrp="1"/>
          </p:cNvSpPr>
          <p:nvPr>
            <p:ph type="body" sz="half" idx="2"/>
          </p:nvPr>
        </p:nvSpPr>
        <p:spPr/>
        <p:txBody>
          <a:bodyPr/>
          <a:lstStyle/>
          <a:p>
            <a:pPr algn="just"/>
            <a:r>
              <a:rPr lang="en-US" dirty="0" smtClean="0"/>
              <a:t>Both our clinical and medical services focus on integration that emphasizes recovery, wellness, trauma-informed and person-centered care as well as other physical-behavioral health needs. </a:t>
            </a:r>
            <a:endParaRPr lang="en-US" dirty="0"/>
          </a:p>
        </p:txBody>
      </p:sp>
    </p:spTree>
    <p:extLst>
      <p:ext uri="{BB962C8B-B14F-4D97-AF65-F5344CB8AC3E}">
        <p14:creationId xmlns:p14="http://schemas.microsoft.com/office/powerpoint/2010/main" val="14847116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OTP Clinical Office</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7575" b="17575"/>
          <a:stretch>
            <a:fillRect/>
          </a:stretch>
        </p:blipFill>
        <p:spPr/>
      </p:pic>
      <p:sp>
        <p:nvSpPr>
          <p:cNvPr id="4" name="Text Placeholder 3"/>
          <p:cNvSpPr>
            <a:spLocks noGrp="1"/>
          </p:cNvSpPr>
          <p:nvPr>
            <p:ph type="body" sz="half" idx="2"/>
          </p:nvPr>
        </p:nvSpPr>
        <p:spPr>
          <a:xfrm>
            <a:off x="2589213" y="5367337"/>
            <a:ext cx="8915400" cy="885182"/>
          </a:xfrm>
        </p:spPr>
        <p:txBody>
          <a:bodyPr>
            <a:normAutofit/>
          </a:bodyPr>
          <a:lstStyle/>
          <a:p>
            <a:pPr algn="just"/>
            <a:r>
              <a:rPr lang="en-US" dirty="0" smtClean="0"/>
              <a:t>SBH professionals facilitate medical, psychiatric and clinical assessment of treatment needs while utilizing medication assisted treatment, individual counseling, group counseling, and family sessions to support treatment recovery goals. SBH professions are trained in collaborative documentation so patients are involved directly in the development of their treatment.</a:t>
            </a:r>
            <a:endParaRPr lang="en-US" dirty="0"/>
          </a:p>
        </p:txBody>
      </p:sp>
    </p:spTree>
    <p:extLst>
      <p:ext uri="{BB962C8B-B14F-4D97-AF65-F5344CB8AC3E}">
        <p14:creationId xmlns:p14="http://schemas.microsoft.com/office/powerpoint/2010/main" val="12966718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OTP Medication Dispensing Area</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7591" b="17591"/>
          <a:stretch>
            <a:fillRect/>
          </a:stretch>
        </p:blipFill>
        <p:spPr/>
      </p:pic>
      <p:sp>
        <p:nvSpPr>
          <p:cNvPr id="4" name="Text Placeholder 3"/>
          <p:cNvSpPr>
            <a:spLocks noGrp="1"/>
          </p:cNvSpPr>
          <p:nvPr>
            <p:ph type="body" sz="half" idx="2"/>
          </p:nvPr>
        </p:nvSpPr>
        <p:spPr>
          <a:xfrm>
            <a:off x="2589213" y="5367338"/>
            <a:ext cx="8915400" cy="576262"/>
          </a:xfrm>
        </p:spPr>
        <p:txBody>
          <a:bodyPr>
            <a:normAutofit fontScale="92500"/>
          </a:bodyPr>
          <a:lstStyle/>
          <a:p>
            <a:pPr algn="just"/>
            <a:r>
              <a:rPr lang="en-US" dirty="0" smtClean="0"/>
              <a:t>Medication Assisted Therapies - </a:t>
            </a:r>
            <a:r>
              <a:rPr lang="en-US" dirty="0"/>
              <a:t>M</a:t>
            </a:r>
            <a:r>
              <a:rPr lang="en-US" dirty="0" smtClean="0"/>
              <a:t>ethadone, Suboxone, and Vivitrol</a:t>
            </a:r>
            <a:r>
              <a:rPr lang="en-US" dirty="0"/>
              <a:t> </a:t>
            </a:r>
            <a:r>
              <a:rPr lang="en-US" dirty="0" smtClean="0"/>
              <a:t>- are dispensed on-site with approved take home privileges over time. Treatment and medical sessions are provided by a multi-disciplinary team that focuses on individual patient needs. </a:t>
            </a:r>
            <a:endParaRPr lang="en-US" dirty="0"/>
          </a:p>
        </p:txBody>
      </p:sp>
    </p:spTree>
    <p:extLst>
      <p:ext uri="{BB962C8B-B14F-4D97-AF65-F5344CB8AC3E}">
        <p14:creationId xmlns:p14="http://schemas.microsoft.com/office/powerpoint/2010/main" val="23042196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Thank you!</a:t>
            </a:r>
            <a:endParaRPr lang="en-US" dirty="0"/>
          </a:p>
        </p:txBody>
      </p:sp>
      <p:sp>
        <p:nvSpPr>
          <p:cNvPr id="6" name="Text Placeholder 5"/>
          <p:cNvSpPr>
            <a:spLocks noGrp="1"/>
          </p:cNvSpPr>
          <p:nvPr>
            <p:ph type="body" idx="1"/>
          </p:nvPr>
        </p:nvSpPr>
        <p:spPr>
          <a:xfrm>
            <a:off x="2589212" y="3521676"/>
            <a:ext cx="8915399" cy="2388234"/>
          </a:xfrm>
        </p:spPr>
        <p:txBody>
          <a:bodyPr>
            <a:normAutofit fontScale="92500" lnSpcReduction="20000"/>
          </a:bodyPr>
          <a:lstStyle/>
          <a:p>
            <a:r>
              <a:rPr lang="en-US" dirty="0" smtClean="0"/>
              <a:t>Syracuse Behavioral Healthcare</a:t>
            </a:r>
          </a:p>
          <a:p>
            <a:r>
              <a:rPr lang="en-US" dirty="0" smtClean="0"/>
              <a:t>Opioid Treatment Program</a:t>
            </a:r>
          </a:p>
          <a:p>
            <a:r>
              <a:rPr lang="en-US" dirty="0" smtClean="0"/>
              <a:t>329 North Salina Street, Suite 101</a:t>
            </a:r>
          </a:p>
          <a:p>
            <a:r>
              <a:rPr lang="en-US" dirty="0" smtClean="0"/>
              <a:t>Syracuse, NY 13203</a:t>
            </a:r>
          </a:p>
          <a:p>
            <a:r>
              <a:rPr lang="en-US" dirty="0" smtClean="0"/>
              <a:t>Phone: 315-471-1564</a:t>
            </a:r>
          </a:p>
          <a:p>
            <a:r>
              <a:rPr lang="en-US" dirty="0" smtClean="0"/>
              <a:t>Fax: 315-471-2531</a:t>
            </a:r>
          </a:p>
          <a:p>
            <a:r>
              <a:rPr lang="en-US" dirty="0" smtClean="0"/>
              <a:t>Contact: Kevin Howard – OTP Clinic Director</a:t>
            </a:r>
            <a:endParaRPr lang="en-US" dirty="0"/>
          </a:p>
        </p:txBody>
      </p:sp>
    </p:spTree>
    <p:extLst>
      <p:ext uri="{BB962C8B-B14F-4D97-AF65-F5344CB8AC3E}">
        <p14:creationId xmlns:p14="http://schemas.microsoft.com/office/powerpoint/2010/main" val="2023810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1155</TotalTime>
  <Words>403</Words>
  <Application>Microsoft Office PowerPoint</Application>
  <PresentationFormat>Widescreen</PresentationFormat>
  <Paragraphs>24</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Century Gothic</vt:lpstr>
      <vt:lpstr>Wingdings 3</vt:lpstr>
      <vt:lpstr>Wisp</vt:lpstr>
      <vt:lpstr>Syracuse Behavioral Healthcare</vt:lpstr>
      <vt:lpstr>Welcome to SBH</vt:lpstr>
      <vt:lpstr>Outpatient/OTP Services Waiting Room</vt:lpstr>
      <vt:lpstr>Outpatient/OTP Medical Suite</vt:lpstr>
      <vt:lpstr>OTP Expanded Group Room</vt:lpstr>
      <vt:lpstr>OTP Standard Group Room</vt:lpstr>
      <vt:lpstr>OTP Clinical Office</vt:lpstr>
      <vt:lpstr>OTP Medication Dispensing Area</vt:lpstr>
      <vt:lpstr>Thank you!</vt:lpstr>
    </vt:vector>
  </TitlesOfParts>
  <Company>Syracuse Behavioral Healthcare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Syracuse Behavioral Healthcare</dc:title>
  <dc:creator>Kevin Howard</dc:creator>
  <cp:lastModifiedBy>Allegra Schorr</cp:lastModifiedBy>
  <cp:revision>13</cp:revision>
  <dcterms:created xsi:type="dcterms:W3CDTF">2018-01-09T12:49:08Z</dcterms:created>
  <dcterms:modified xsi:type="dcterms:W3CDTF">2018-04-07T22:32:43Z</dcterms:modified>
</cp:coreProperties>
</file>